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9" r:id="rId3"/>
    <p:sldId id="267" r:id="rId4"/>
    <p:sldId id="260" r:id="rId5"/>
    <p:sldId id="261" r:id="rId6"/>
    <p:sldId id="262" r:id="rId7"/>
    <p:sldId id="268" r:id="rId8"/>
    <p:sldId id="263" r:id="rId9"/>
    <p:sldId id="264" r:id="rId10"/>
    <p:sldId id="265" r:id="rId11"/>
    <p:sldId id="269" r:id="rId12"/>
    <p:sldId id="266"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534"/>
    <p:restoredTop sz="94628"/>
  </p:normalViewPr>
  <p:slideViewPr>
    <p:cSldViewPr snapToGrid="0">
      <p:cViewPr varScale="1">
        <p:scale>
          <a:sx n="119" d="100"/>
          <a:sy n="119" d="100"/>
        </p:scale>
        <p:origin x="504"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jpeg>
</file>

<file path=ppt/media/image12.jpeg>
</file>

<file path=ppt/media/image13.jpeg>
</file>

<file path=ppt/media/image14.png>
</file>

<file path=ppt/media/image2.jpeg>
</file>

<file path=ppt/media/image3.png>
</file>

<file path=ppt/media/image4.png>
</file>

<file path=ppt/media/image5.pn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FB693F-F290-6408-6916-E86B52FD4F8E}"/>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C7FE2840-BF32-A7D7-B020-89A8F06CACE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F151FC7C-9874-D268-3AEF-4E8262366D36}"/>
              </a:ext>
            </a:extLst>
          </p:cNvPr>
          <p:cNvSpPr>
            <a:spLocks noGrp="1"/>
          </p:cNvSpPr>
          <p:nvPr>
            <p:ph type="dt" sz="half" idx="10"/>
          </p:nvPr>
        </p:nvSpPr>
        <p:spPr/>
        <p:txBody>
          <a:bodyPr/>
          <a:lstStyle/>
          <a:p>
            <a:fld id="{267A0CDB-7079-1143-9AD6-FE261B8F7894}" type="datetimeFigureOut">
              <a:rPr lang="en-US" smtClean="0"/>
              <a:t>2/9/25</a:t>
            </a:fld>
            <a:endParaRPr lang="en-US"/>
          </a:p>
        </p:txBody>
      </p:sp>
      <p:sp>
        <p:nvSpPr>
          <p:cNvPr id="5" name="Footer Placeholder 4">
            <a:extLst>
              <a:ext uri="{FF2B5EF4-FFF2-40B4-BE49-F238E27FC236}">
                <a16:creationId xmlns:a16="http://schemas.microsoft.com/office/drawing/2014/main" id="{96EDBAF6-159C-5538-BFE8-47DBE758F86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6947BC-D203-252A-A1C8-AE544C3247EF}"/>
              </a:ext>
            </a:extLst>
          </p:cNvPr>
          <p:cNvSpPr>
            <a:spLocks noGrp="1"/>
          </p:cNvSpPr>
          <p:nvPr>
            <p:ph type="sldNum" sz="quarter" idx="12"/>
          </p:nvPr>
        </p:nvSpPr>
        <p:spPr/>
        <p:txBody>
          <a:bodyPr/>
          <a:lstStyle/>
          <a:p>
            <a:fld id="{43F7548A-35D7-FA4B-A0F6-17F86F31CA26}" type="slidenum">
              <a:rPr lang="en-US" smtClean="0"/>
              <a:t>‹#›</a:t>
            </a:fld>
            <a:endParaRPr lang="en-US"/>
          </a:p>
        </p:txBody>
      </p:sp>
    </p:spTree>
    <p:extLst>
      <p:ext uri="{BB962C8B-B14F-4D97-AF65-F5344CB8AC3E}">
        <p14:creationId xmlns:p14="http://schemas.microsoft.com/office/powerpoint/2010/main" val="31818637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C02AC-C641-56CC-76AE-9438D956448F}"/>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07768F2E-EC3F-BC43-8A52-B8780EFE131F}"/>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ABFB8F7F-397F-D175-356D-2ADA06100758}"/>
              </a:ext>
            </a:extLst>
          </p:cNvPr>
          <p:cNvSpPr>
            <a:spLocks noGrp="1"/>
          </p:cNvSpPr>
          <p:nvPr>
            <p:ph type="dt" sz="half" idx="10"/>
          </p:nvPr>
        </p:nvSpPr>
        <p:spPr/>
        <p:txBody>
          <a:bodyPr/>
          <a:lstStyle/>
          <a:p>
            <a:fld id="{267A0CDB-7079-1143-9AD6-FE261B8F7894}" type="datetimeFigureOut">
              <a:rPr lang="en-US" smtClean="0"/>
              <a:t>2/9/25</a:t>
            </a:fld>
            <a:endParaRPr lang="en-US"/>
          </a:p>
        </p:txBody>
      </p:sp>
      <p:sp>
        <p:nvSpPr>
          <p:cNvPr id="5" name="Footer Placeholder 4">
            <a:extLst>
              <a:ext uri="{FF2B5EF4-FFF2-40B4-BE49-F238E27FC236}">
                <a16:creationId xmlns:a16="http://schemas.microsoft.com/office/drawing/2014/main" id="{38BBCB5A-0047-4CBC-7008-2374894E9F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9A4ECD2-03E2-465C-E572-CC191816C19E}"/>
              </a:ext>
            </a:extLst>
          </p:cNvPr>
          <p:cNvSpPr>
            <a:spLocks noGrp="1"/>
          </p:cNvSpPr>
          <p:nvPr>
            <p:ph type="sldNum" sz="quarter" idx="12"/>
          </p:nvPr>
        </p:nvSpPr>
        <p:spPr/>
        <p:txBody>
          <a:bodyPr/>
          <a:lstStyle/>
          <a:p>
            <a:fld id="{43F7548A-35D7-FA4B-A0F6-17F86F31CA26}" type="slidenum">
              <a:rPr lang="en-US" smtClean="0"/>
              <a:t>‹#›</a:t>
            </a:fld>
            <a:endParaRPr lang="en-US"/>
          </a:p>
        </p:txBody>
      </p:sp>
    </p:spTree>
    <p:extLst>
      <p:ext uri="{BB962C8B-B14F-4D97-AF65-F5344CB8AC3E}">
        <p14:creationId xmlns:p14="http://schemas.microsoft.com/office/powerpoint/2010/main" val="39228190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1A4EE0-1FCA-0A8D-E9EE-028EFAA3C795}"/>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3B59F78E-35ED-6F8A-7816-D951B87C21CB}"/>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BD296DD7-A047-0BEB-CE7D-4C4CA373D48E}"/>
              </a:ext>
            </a:extLst>
          </p:cNvPr>
          <p:cNvSpPr>
            <a:spLocks noGrp="1"/>
          </p:cNvSpPr>
          <p:nvPr>
            <p:ph type="dt" sz="half" idx="10"/>
          </p:nvPr>
        </p:nvSpPr>
        <p:spPr/>
        <p:txBody>
          <a:bodyPr/>
          <a:lstStyle/>
          <a:p>
            <a:fld id="{267A0CDB-7079-1143-9AD6-FE261B8F7894}" type="datetimeFigureOut">
              <a:rPr lang="en-US" smtClean="0"/>
              <a:t>2/9/25</a:t>
            </a:fld>
            <a:endParaRPr lang="en-US"/>
          </a:p>
        </p:txBody>
      </p:sp>
      <p:sp>
        <p:nvSpPr>
          <p:cNvPr id="5" name="Footer Placeholder 4">
            <a:extLst>
              <a:ext uri="{FF2B5EF4-FFF2-40B4-BE49-F238E27FC236}">
                <a16:creationId xmlns:a16="http://schemas.microsoft.com/office/drawing/2014/main" id="{A86717E2-96B9-5A0E-5AAD-584D5929B1D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5C208E-48AC-D4C8-52B7-EC610C84C467}"/>
              </a:ext>
            </a:extLst>
          </p:cNvPr>
          <p:cNvSpPr>
            <a:spLocks noGrp="1"/>
          </p:cNvSpPr>
          <p:nvPr>
            <p:ph type="sldNum" sz="quarter" idx="12"/>
          </p:nvPr>
        </p:nvSpPr>
        <p:spPr/>
        <p:txBody>
          <a:bodyPr/>
          <a:lstStyle/>
          <a:p>
            <a:fld id="{43F7548A-35D7-FA4B-A0F6-17F86F31CA26}" type="slidenum">
              <a:rPr lang="en-US" smtClean="0"/>
              <a:t>‹#›</a:t>
            </a:fld>
            <a:endParaRPr lang="en-US"/>
          </a:p>
        </p:txBody>
      </p:sp>
    </p:spTree>
    <p:extLst>
      <p:ext uri="{BB962C8B-B14F-4D97-AF65-F5344CB8AC3E}">
        <p14:creationId xmlns:p14="http://schemas.microsoft.com/office/powerpoint/2010/main" val="39894897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3790C2-A162-75B4-B7AD-5E29AAA831A5}"/>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0AD6ABE1-906C-90D4-28A2-AC4D526996AE}"/>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F9DA4594-7AC8-A8B5-9811-C81B155FB76E}"/>
              </a:ext>
            </a:extLst>
          </p:cNvPr>
          <p:cNvSpPr>
            <a:spLocks noGrp="1"/>
          </p:cNvSpPr>
          <p:nvPr>
            <p:ph type="dt" sz="half" idx="10"/>
          </p:nvPr>
        </p:nvSpPr>
        <p:spPr/>
        <p:txBody>
          <a:bodyPr/>
          <a:lstStyle/>
          <a:p>
            <a:fld id="{267A0CDB-7079-1143-9AD6-FE261B8F7894}" type="datetimeFigureOut">
              <a:rPr lang="en-US" smtClean="0"/>
              <a:t>2/9/25</a:t>
            </a:fld>
            <a:endParaRPr lang="en-US"/>
          </a:p>
        </p:txBody>
      </p:sp>
      <p:sp>
        <p:nvSpPr>
          <p:cNvPr id="5" name="Footer Placeholder 4">
            <a:extLst>
              <a:ext uri="{FF2B5EF4-FFF2-40B4-BE49-F238E27FC236}">
                <a16:creationId xmlns:a16="http://schemas.microsoft.com/office/drawing/2014/main" id="{C4D1CBCE-3A6D-7A44-F7C1-CE36DFDA5A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FD2A1A3-5C94-86CF-C74A-5F9F441ED5EA}"/>
              </a:ext>
            </a:extLst>
          </p:cNvPr>
          <p:cNvSpPr>
            <a:spLocks noGrp="1"/>
          </p:cNvSpPr>
          <p:nvPr>
            <p:ph type="sldNum" sz="quarter" idx="12"/>
          </p:nvPr>
        </p:nvSpPr>
        <p:spPr/>
        <p:txBody>
          <a:bodyPr/>
          <a:lstStyle/>
          <a:p>
            <a:fld id="{43F7548A-35D7-FA4B-A0F6-17F86F31CA26}" type="slidenum">
              <a:rPr lang="en-US" smtClean="0"/>
              <a:t>‹#›</a:t>
            </a:fld>
            <a:endParaRPr lang="en-US"/>
          </a:p>
        </p:txBody>
      </p:sp>
    </p:spTree>
    <p:extLst>
      <p:ext uri="{BB962C8B-B14F-4D97-AF65-F5344CB8AC3E}">
        <p14:creationId xmlns:p14="http://schemas.microsoft.com/office/powerpoint/2010/main" val="13003773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E4696C-0AC6-F15C-8F02-D0FECB8F49C7}"/>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28368AF0-C66D-0224-A435-A448903BEA6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9E4E104A-367C-447D-2FDF-A2A8212D65ED}"/>
              </a:ext>
            </a:extLst>
          </p:cNvPr>
          <p:cNvSpPr>
            <a:spLocks noGrp="1"/>
          </p:cNvSpPr>
          <p:nvPr>
            <p:ph type="dt" sz="half" idx="10"/>
          </p:nvPr>
        </p:nvSpPr>
        <p:spPr/>
        <p:txBody>
          <a:bodyPr/>
          <a:lstStyle/>
          <a:p>
            <a:fld id="{267A0CDB-7079-1143-9AD6-FE261B8F7894}" type="datetimeFigureOut">
              <a:rPr lang="en-US" smtClean="0"/>
              <a:t>2/9/25</a:t>
            </a:fld>
            <a:endParaRPr lang="en-US"/>
          </a:p>
        </p:txBody>
      </p:sp>
      <p:sp>
        <p:nvSpPr>
          <p:cNvPr id="5" name="Footer Placeholder 4">
            <a:extLst>
              <a:ext uri="{FF2B5EF4-FFF2-40B4-BE49-F238E27FC236}">
                <a16:creationId xmlns:a16="http://schemas.microsoft.com/office/drawing/2014/main" id="{E3020D7B-09D4-4D61-C2CE-278DFD6F889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157E019-B177-A3D5-8A02-CB6CDF0BA93B}"/>
              </a:ext>
            </a:extLst>
          </p:cNvPr>
          <p:cNvSpPr>
            <a:spLocks noGrp="1"/>
          </p:cNvSpPr>
          <p:nvPr>
            <p:ph type="sldNum" sz="quarter" idx="12"/>
          </p:nvPr>
        </p:nvSpPr>
        <p:spPr/>
        <p:txBody>
          <a:bodyPr/>
          <a:lstStyle/>
          <a:p>
            <a:fld id="{43F7548A-35D7-FA4B-A0F6-17F86F31CA26}" type="slidenum">
              <a:rPr lang="en-US" smtClean="0"/>
              <a:t>‹#›</a:t>
            </a:fld>
            <a:endParaRPr lang="en-US"/>
          </a:p>
        </p:txBody>
      </p:sp>
    </p:spTree>
    <p:extLst>
      <p:ext uri="{BB962C8B-B14F-4D97-AF65-F5344CB8AC3E}">
        <p14:creationId xmlns:p14="http://schemas.microsoft.com/office/powerpoint/2010/main" val="13006905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23E28C-F559-40DF-B27E-97CE5539BBEB}"/>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3047CD00-F67A-3E57-CB9E-D972A83F0702}"/>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25898C8F-818C-B533-FD07-E5CDCF11B7ED}"/>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2C9FF644-06E0-9BE4-3BAD-0500165A09EE}"/>
              </a:ext>
            </a:extLst>
          </p:cNvPr>
          <p:cNvSpPr>
            <a:spLocks noGrp="1"/>
          </p:cNvSpPr>
          <p:nvPr>
            <p:ph type="dt" sz="half" idx="10"/>
          </p:nvPr>
        </p:nvSpPr>
        <p:spPr/>
        <p:txBody>
          <a:bodyPr/>
          <a:lstStyle/>
          <a:p>
            <a:fld id="{267A0CDB-7079-1143-9AD6-FE261B8F7894}" type="datetimeFigureOut">
              <a:rPr lang="en-US" smtClean="0"/>
              <a:t>2/9/25</a:t>
            </a:fld>
            <a:endParaRPr lang="en-US"/>
          </a:p>
        </p:txBody>
      </p:sp>
      <p:sp>
        <p:nvSpPr>
          <p:cNvPr id="6" name="Footer Placeholder 5">
            <a:extLst>
              <a:ext uri="{FF2B5EF4-FFF2-40B4-BE49-F238E27FC236}">
                <a16:creationId xmlns:a16="http://schemas.microsoft.com/office/drawing/2014/main" id="{B2A0F34C-E370-0184-4F9D-880D7F4B768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5D89446-EDFF-D036-32D7-78F05B26FB4D}"/>
              </a:ext>
            </a:extLst>
          </p:cNvPr>
          <p:cNvSpPr>
            <a:spLocks noGrp="1"/>
          </p:cNvSpPr>
          <p:nvPr>
            <p:ph type="sldNum" sz="quarter" idx="12"/>
          </p:nvPr>
        </p:nvSpPr>
        <p:spPr/>
        <p:txBody>
          <a:bodyPr/>
          <a:lstStyle/>
          <a:p>
            <a:fld id="{43F7548A-35D7-FA4B-A0F6-17F86F31CA26}" type="slidenum">
              <a:rPr lang="en-US" smtClean="0"/>
              <a:t>‹#›</a:t>
            </a:fld>
            <a:endParaRPr lang="en-US"/>
          </a:p>
        </p:txBody>
      </p:sp>
    </p:spTree>
    <p:extLst>
      <p:ext uri="{BB962C8B-B14F-4D97-AF65-F5344CB8AC3E}">
        <p14:creationId xmlns:p14="http://schemas.microsoft.com/office/powerpoint/2010/main" val="8438006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1D52C3-B4B9-646F-11BC-CF074974C232}"/>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AE00612D-E29C-555A-10E7-9809B63A95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BFDCD048-40C7-30CB-3EE7-6ACB8E2455D4}"/>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5393F95F-794F-8C50-CAB0-0B70A4A301D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853BD7AD-3C3A-5CB8-7B32-498293B7F783}"/>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8BD11045-7675-F06D-87C0-59D2A7D2C469}"/>
              </a:ext>
            </a:extLst>
          </p:cNvPr>
          <p:cNvSpPr>
            <a:spLocks noGrp="1"/>
          </p:cNvSpPr>
          <p:nvPr>
            <p:ph type="dt" sz="half" idx="10"/>
          </p:nvPr>
        </p:nvSpPr>
        <p:spPr/>
        <p:txBody>
          <a:bodyPr/>
          <a:lstStyle/>
          <a:p>
            <a:fld id="{267A0CDB-7079-1143-9AD6-FE261B8F7894}" type="datetimeFigureOut">
              <a:rPr lang="en-US" smtClean="0"/>
              <a:t>2/9/25</a:t>
            </a:fld>
            <a:endParaRPr lang="en-US"/>
          </a:p>
        </p:txBody>
      </p:sp>
      <p:sp>
        <p:nvSpPr>
          <p:cNvPr id="8" name="Footer Placeholder 7">
            <a:extLst>
              <a:ext uri="{FF2B5EF4-FFF2-40B4-BE49-F238E27FC236}">
                <a16:creationId xmlns:a16="http://schemas.microsoft.com/office/drawing/2014/main" id="{AAB9CBFC-A57E-95CD-C026-121FA76257A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BE9B88F-3D12-A5F2-0640-CF36DD2B5356}"/>
              </a:ext>
            </a:extLst>
          </p:cNvPr>
          <p:cNvSpPr>
            <a:spLocks noGrp="1"/>
          </p:cNvSpPr>
          <p:nvPr>
            <p:ph type="sldNum" sz="quarter" idx="12"/>
          </p:nvPr>
        </p:nvSpPr>
        <p:spPr/>
        <p:txBody>
          <a:bodyPr/>
          <a:lstStyle/>
          <a:p>
            <a:fld id="{43F7548A-35D7-FA4B-A0F6-17F86F31CA26}" type="slidenum">
              <a:rPr lang="en-US" smtClean="0"/>
              <a:t>‹#›</a:t>
            </a:fld>
            <a:endParaRPr lang="en-US"/>
          </a:p>
        </p:txBody>
      </p:sp>
    </p:spTree>
    <p:extLst>
      <p:ext uri="{BB962C8B-B14F-4D97-AF65-F5344CB8AC3E}">
        <p14:creationId xmlns:p14="http://schemas.microsoft.com/office/powerpoint/2010/main" val="41605802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12017E-F907-5470-55A9-2314AE5CD950}"/>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BECDDE96-B61C-FB9B-E5CA-99D3B9EE61F2}"/>
              </a:ext>
            </a:extLst>
          </p:cNvPr>
          <p:cNvSpPr>
            <a:spLocks noGrp="1"/>
          </p:cNvSpPr>
          <p:nvPr>
            <p:ph type="dt" sz="half" idx="10"/>
          </p:nvPr>
        </p:nvSpPr>
        <p:spPr/>
        <p:txBody>
          <a:bodyPr/>
          <a:lstStyle/>
          <a:p>
            <a:fld id="{267A0CDB-7079-1143-9AD6-FE261B8F7894}" type="datetimeFigureOut">
              <a:rPr lang="en-US" smtClean="0"/>
              <a:t>2/9/25</a:t>
            </a:fld>
            <a:endParaRPr lang="en-US"/>
          </a:p>
        </p:txBody>
      </p:sp>
      <p:sp>
        <p:nvSpPr>
          <p:cNvPr id="4" name="Footer Placeholder 3">
            <a:extLst>
              <a:ext uri="{FF2B5EF4-FFF2-40B4-BE49-F238E27FC236}">
                <a16:creationId xmlns:a16="http://schemas.microsoft.com/office/drawing/2014/main" id="{9D28DF3C-30AC-80CB-B7C5-7EC0BD16B28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958FA68-5522-7C93-51D4-EEC603667E0D}"/>
              </a:ext>
            </a:extLst>
          </p:cNvPr>
          <p:cNvSpPr>
            <a:spLocks noGrp="1"/>
          </p:cNvSpPr>
          <p:nvPr>
            <p:ph type="sldNum" sz="quarter" idx="12"/>
          </p:nvPr>
        </p:nvSpPr>
        <p:spPr/>
        <p:txBody>
          <a:bodyPr/>
          <a:lstStyle/>
          <a:p>
            <a:fld id="{43F7548A-35D7-FA4B-A0F6-17F86F31CA26}" type="slidenum">
              <a:rPr lang="en-US" smtClean="0"/>
              <a:t>‹#›</a:t>
            </a:fld>
            <a:endParaRPr lang="en-US"/>
          </a:p>
        </p:txBody>
      </p:sp>
    </p:spTree>
    <p:extLst>
      <p:ext uri="{BB962C8B-B14F-4D97-AF65-F5344CB8AC3E}">
        <p14:creationId xmlns:p14="http://schemas.microsoft.com/office/powerpoint/2010/main" val="35916344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7999E93-9BC8-6FC3-ACBF-A9745ADE25B9}"/>
              </a:ext>
            </a:extLst>
          </p:cNvPr>
          <p:cNvSpPr>
            <a:spLocks noGrp="1"/>
          </p:cNvSpPr>
          <p:nvPr>
            <p:ph type="dt" sz="half" idx="10"/>
          </p:nvPr>
        </p:nvSpPr>
        <p:spPr/>
        <p:txBody>
          <a:bodyPr/>
          <a:lstStyle/>
          <a:p>
            <a:fld id="{267A0CDB-7079-1143-9AD6-FE261B8F7894}" type="datetimeFigureOut">
              <a:rPr lang="en-US" smtClean="0"/>
              <a:t>2/9/25</a:t>
            </a:fld>
            <a:endParaRPr lang="en-US"/>
          </a:p>
        </p:txBody>
      </p:sp>
      <p:sp>
        <p:nvSpPr>
          <p:cNvPr id="3" name="Footer Placeholder 2">
            <a:extLst>
              <a:ext uri="{FF2B5EF4-FFF2-40B4-BE49-F238E27FC236}">
                <a16:creationId xmlns:a16="http://schemas.microsoft.com/office/drawing/2014/main" id="{158F02A4-0A2E-7A20-DE7F-38A567DA3D9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FB6D61C-4675-F491-0978-345C045CDD6A}"/>
              </a:ext>
            </a:extLst>
          </p:cNvPr>
          <p:cNvSpPr>
            <a:spLocks noGrp="1"/>
          </p:cNvSpPr>
          <p:nvPr>
            <p:ph type="sldNum" sz="quarter" idx="12"/>
          </p:nvPr>
        </p:nvSpPr>
        <p:spPr/>
        <p:txBody>
          <a:bodyPr/>
          <a:lstStyle/>
          <a:p>
            <a:fld id="{43F7548A-35D7-FA4B-A0F6-17F86F31CA26}" type="slidenum">
              <a:rPr lang="en-US" smtClean="0"/>
              <a:t>‹#›</a:t>
            </a:fld>
            <a:endParaRPr lang="en-US"/>
          </a:p>
        </p:txBody>
      </p:sp>
    </p:spTree>
    <p:extLst>
      <p:ext uri="{BB962C8B-B14F-4D97-AF65-F5344CB8AC3E}">
        <p14:creationId xmlns:p14="http://schemas.microsoft.com/office/powerpoint/2010/main" val="42584169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0884A7-1EFE-8CAA-1EA5-499FA3211866}"/>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300274AF-BB55-AC95-B11E-9920EE5EE38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686B71B9-D418-1CBC-8915-99958BCE33E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59ADBEB2-CCE7-C6F4-6419-52A13A7B4C43}"/>
              </a:ext>
            </a:extLst>
          </p:cNvPr>
          <p:cNvSpPr>
            <a:spLocks noGrp="1"/>
          </p:cNvSpPr>
          <p:nvPr>
            <p:ph type="dt" sz="half" idx="10"/>
          </p:nvPr>
        </p:nvSpPr>
        <p:spPr/>
        <p:txBody>
          <a:bodyPr/>
          <a:lstStyle/>
          <a:p>
            <a:fld id="{267A0CDB-7079-1143-9AD6-FE261B8F7894}" type="datetimeFigureOut">
              <a:rPr lang="en-US" smtClean="0"/>
              <a:t>2/9/25</a:t>
            </a:fld>
            <a:endParaRPr lang="en-US"/>
          </a:p>
        </p:txBody>
      </p:sp>
      <p:sp>
        <p:nvSpPr>
          <p:cNvPr id="6" name="Footer Placeholder 5">
            <a:extLst>
              <a:ext uri="{FF2B5EF4-FFF2-40B4-BE49-F238E27FC236}">
                <a16:creationId xmlns:a16="http://schemas.microsoft.com/office/drawing/2014/main" id="{4A80F812-BD92-98EB-4945-FD5BD1954B4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880DB2B-EF5B-29CB-5290-37DC9790F5C9}"/>
              </a:ext>
            </a:extLst>
          </p:cNvPr>
          <p:cNvSpPr>
            <a:spLocks noGrp="1"/>
          </p:cNvSpPr>
          <p:nvPr>
            <p:ph type="sldNum" sz="quarter" idx="12"/>
          </p:nvPr>
        </p:nvSpPr>
        <p:spPr/>
        <p:txBody>
          <a:bodyPr/>
          <a:lstStyle/>
          <a:p>
            <a:fld id="{43F7548A-35D7-FA4B-A0F6-17F86F31CA26}" type="slidenum">
              <a:rPr lang="en-US" smtClean="0"/>
              <a:t>‹#›</a:t>
            </a:fld>
            <a:endParaRPr lang="en-US"/>
          </a:p>
        </p:txBody>
      </p:sp>
    </p:spTree>
    <p:extLst>
      <p:ext uri="{BB962C8B-B14F-4D97-AF65-F5344CB8AC3E}">
        <p14:creationId xmlns:p14="http://schemas.microsoft.com/office/powerpoint/2010/main" val="18174094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77BEDA-0584-76EF-EAB1-83529B2B109D}"/>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863C6094-691F-78C4-0102-CB171B83944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76A8443-576A-619A-0AA0-09045CB1F5F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4352946C-75D2-E3DA-01FB-E1BB3356B476}"/>
              </a:ext>
            </a:extLst>
          </p:cNvPr>
          <p:cNvSpPr>
            <a:spLocks noGrp="1"/>
          </p:cNvSpPr>
          <p:nvPr>
            <p:ph type="dt" sz="half" idx="10"/>
          </p:nvPr>
        </p:nvSpPr>
        <p:spPr/>
        <p:txBody>
          <a:bodyPr/>
          <a:lstStyle/>
          <a:p>
            <a:fld id="{267A0CDB-7079-1143-9AD6-FE261B8F7894}" type="datetimeFigureOut">
              <a:rPr lang="en-US" smtClean="0"/>
              <a:t>2/9/25</a:t>
            </a:fld>
            <a:endParaRPr lang="en-US"/>
          </a:p>
        </p:txBody>
      </p:sp>
      <p:sp>
        <p:nvSpPr>
          <p:cNvPr id="6" name="Footer Placeholder 5">
            <a:extLst>
              <a:ext uri="{FF2B5EF4-FFF2-40B4-BE49-F238E27FC236}">
                <a16:creationId xmlns:a16="http://schemas.microsoft.com/office/drawing/2014/main" id="{BF9FBFEB-7E4B-9911-5D15-560D91590B0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2AD5EB0-A9F4-313F-B3F1-BB8F3B78EAF0}"/>
              </a:ext>
            </a:extLst>
          </p:cNvPr>
          <p:cNvSpPr>
            <a:spLocks noGrp="1"/>
          </p:cNvSpPr>
          <p:nvPr>
            <p:ph type="sldNum" sz="quarter" idx="12"/>
          </p:nvPr>
        </p:nvSpPr>
        <p:spPr/>
        <p:txBody>
          <a:bodyPr/>
          <a:lstStyle/>
          <a:p>
            <a:fld id="{43F7548A-35D7-FA4B-A0F6-17F86F31CA26}" type="slidenum">
              <a:rPr lang="en-US" smtClean="0"/>
              <a:t>‹#›</a:t>
            </a:fld>
            <a:endParaRPr lang="en-US"/>
          </a:p>
        </p:txBody>
      </p:sp>
    </p:spTree>
    <p:extLst>
      <p:ext uri="{BB962C8B-B14F-4D97-AF65-F5344CB8AC3E}">
        <p14:creationId xmlns:p14="http://schemas.microsoft.com/office/powerpoint/2010/main" val="3890480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7B366C3-2283-C8E3-A2B6-9CC2299CA22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A48F9CFF-3B53-9CD6-08BF-2C4FA441F11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F645DEBE-D849-6A08-0074-CB04D35486A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67A0CDB-7079-1143-9AD6-FE261B8F7894}" type="datetimeFigureOut">
              <a:rPr lang="en-US" smtClean="0"/>
              <a:t>2/9/25</a:t>
            </a:fld>
            <a:endParaRPr lang="en-US"/>
          </a:p>
        </p:txBody>
      </p:sp>
      <p:sp>
        <p:nvSpPr>
          <p:cNvPr id="5" name="Footer Placeholder 4">
            <a:extLst>
              <a:ext uri="{FF2B5EF4-FFF2-40B4-BE49-F238E27FC236}">
                <a16:creationId xmlns:a16="http://schemas.microsoft.com/office/drawing/2014/main" id="{508F042C-2E23-2D70-98F2-0E34CB9A70E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1114D318-5ABD-339F-CD0B-60F02EA7E2E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3F7548A-35D7-FA4B-A0F6-17F86F31CA26}" type="slidenum">
              <a:rPr lang="en-US" smtClean="0"/>
              <a:t>‹#›</a:t>
            </a:fld>
            <a:endParaRPr lang="en-US"/>
          </a:p>
        </p:txBody>
      </p:sp>
    </p:spTree>
    <p:extLst>
      <p:ext uri="{BB962C8B-B14F-4D97-AF65-F5344CB8AC3E}">
        <p14:creationId xmlns:p14="http://schemas.microsoft.com/office/powerpoint/2010/main" val="42943683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hyperlink" Target="https://www.sunfounder.com/products/picar-x?_pos=1&amp;_sid=80c8852d0&amp;_ss=r&amp;variant=44269165510891"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s://docs.sunfounder.com/projects/picar-x/en/latest/introduction.html"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emanual.robotis.com/docs/en/platform/turtlebot3/learn/"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https://emanual.robotis.com/docs/en/platform/openmanipulator_x/quick_start_guide/"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0D7B6173-1D58-48E2-83CF-37350F315F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BE149CDF-5DAC-4860-A285-9492CF2090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8" name="Picture 17">
            <a:extLst>
              <a:ext uri="{FF2B5EF4-FFF2-40B4-BE49-F238E27FC236}">
                <a16:creationId xmlns:a16="http://schemas.microsoft.com/office/drawing/2014/main" id="{B0DAC8FB-A162-44E3-A606-C855A03A5B0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88952" cy="6862380"/>
          </a:xfrm>
          <a:prstGeom prst="rect">
            <a:avLst/>
          </a:prstGeom>
        </p:spPr>
      </p:pic>
      <p:sp>
        <p:nvSpPr>
          <p:cNvPr id="20" name="Rectangle 19">
            <a:extLst>
              <a:ext uri="{FF2B5EF4-FFF2-40B4-BE49-F238E27FC236}">
                <a16:creationId xmlns:a16="http://schemas.microsoft.com/office/drawing/2014/main" id="{21BDEC81-16A7-4451-B893-C15000083B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26A515A1-4D80-430E-BE0A-71A290516A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8542" y="729175"/>
            <a:ext cx="11099352" cy="5399650"/>
          </a:xfrm>
          <a:prstGeom prst="rect">
            <a:avLst/>
          </a:prstGeom>
          <a:solidFill>
            <a:schemeClr val="bg1"/>
          </a:solid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ln w="22225">
                <a:solidFill>
                  <a:schemeClr val="accent2"/>
                </a:solidFill>
                <a:prstDash val="solid"/>
              </a:ln>
              <a:solidFill>
                <a:schemeClr val="accent2">
                  <a:lumMod val="40000"/>
                  <a:lumOff val="60000"/>
                </a:schemeClr>
              </a:solidFill>
            </a:endParaRPr>
          </a:p>
        </p:txBody>
      </p:sp>
      <p:sp>
        <p:nvSpPr>
          <p:cNvPr id="2" name="Title 1">
            <a:extLst>
              <a:ext uri="{FF2B5EF4-FFF2-40B4-BE49-F238E27FC236}">
                <a16:creationId xmlns:a16="http://schemas.microsoft.com/office/drawing/2014/main" id="{7F5D6364-D7E7-5921-E5D5-3811B6B35D18}"/>
              </a:ext>
            </a:extLst>
          </p:cNvPr>
          <p:cNvSpPr>
            <a:spLocks noGrp="1"/>
          </p:cNvSpPr>
          <p:nvPr>
            <p:ph type="ctrTitle"/>
          </p:nvPr>
        </p:nvSpPr>
        <p:spPr>
          <a:xfrm>
            <a:off x="1191966" y="905011"/>
            <a:ext cx="3629555" cy="1889135"/>
          </a:xfrm>
        </p:spPr>
        <p:txBody>
          <a:bodyPr vert="horz" lIns="91440" tIns="45720" rIns="91440" bIns="45720" rtlCol="0" anchor="b">
            <a:normAutofit/>
          </a:bodyPr>
          <a:lstStyle/>
          <a:p>
            <a:r>
              <a:rPr lang="en-US" sz="4800" dirty="0"/>
              <a:t>Introduction to Robotics</a:t>
            </a:r>
          </a:p>
        </p:txBody>
      </p:sp>
      <p:sp>
        <p:nvSpPr>
          <p:cNvPr id="4" name="Subtitle 2">
            <a:extLst>
              <a:ext uri="{FF2B5EF4-FFF2-40B4-BE49-F238E27FC236}">
                <a16:creationId xmlns:a16="http://schemas.microsoft.com/office/drawing/2014/main" id="{52904247-F581-4F0E-DD27-F3BDA0B8B225}"/>
              </a:ext>
            </a:extLst>
          </p:cNvPr>
          <p:cNvSpPr txBox="1">
            <a:spLocks/>
          </p:cNvSpPr>
          <p:nvPr/>
        </p:nvSpPr>
        <p:spPr>
          <a:xfrm>
            <a:off x="1191966" y="2965592"/>
            <a:ext cx="3629555" cy="298739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fontAlgn="b"/>
            <a:r>
              <a:rPr lang="en-US" sz="1800" b="1" dirty="0">
                <a:latin typeface="Posterama" panose="020B0504020200020000" pitchFamily="34" charset="0"/>
                <a:cs typeface="Posterama" panose="020B0504020200020000" pitchFamily="34" charset="0"/>
              </a:rPr>
              <a:t>introduction to the hardware</a:t>
            </a:r>
            <a:endParaRPr lang="en-US" sz="1800" dirty="0">
              <a:latin typeface="Posterama" panose="020B0504020200020000" pitchFamily="34" charset="0"/>
              <a:cs typeface="Posterama" panose="020B0504020200020000" pitchFamily="34" charset="0"/>
            </a:endParaRPr>
          </a:p>
          <a:p>
            <a:pPr fontAlgn="b"/>
            <a:r>
              <a:rPr lang="en-US" sz="1800" b="1" dirty="0">
                <a:latin typeface="Posterama" panose="020B0504020200020000" pitchFamily="34" charset="0"/>
                <a:cs typeface="Posterama" panose="020B0504020200020000" pitchFamily="34" charset="0"/>
              </a:rPr>
              <a:t>Lab Assignment 1</a:t>
            </a:r>
          </a:p>
          <a:p>
            <a:pPr fontAlgn="b"/>
            <a:r>
              <a:rPr lang="en-US" sz="1800" b="1" dirty="0">
                <a:latin typeface="Posterama" panose="020B0504020200020000" pitchFamily="34" charset="0"/>
                <a:cs typeface="Posterama" panose="020B0504020200020000" pitchFamily="34" charset="0"/>
              </a:rPr>
              <a:t>AI407</a:t>
            </a:r>
          </a:p>
        </p:txBody>
      </p:sp>
      <p:pic>
        <p:nvPicPr>
          <p:cNvPr id="9" name="Picture 8" descr="A machine with a black and white arm&#10;&#10;AI-generated content may be incorrect.">
            <a:extLst>
              <a:ext uri="{FF2B5EF4-FFF2-40B4-BE49-F238E27FC236}">
                <a16:creationId xmlns:a16="http://schemas.microsoft.com/office/drawing/2014/main" id="{8DF1DEC2-47E8-39A0-8A3F-38B416038097}"/>
              </a:ext>
            </a:extLst>
          </p:cNvPr>
          <p:cNvPicPr>
            <a:picLocks noChangeAspect="1"/>
          </p:cNvPicPr>
          <p:nvPr/>
        </p:nvPicPr>
        <p:blipFill>
          <a:blip r:embed="rId3"/>
          <a:srcRect l="4950" r="16264" b="-2"/>
          <a:stretch/>
        </p:blipFill>
        <p:spPr>
          <a:xfrm>
            <a:off x="5359151" y="895610"/>
            <a:ext cx="6107166" cy="5058020"/>
          </a:xfrm>
          <a:prstGeom prst="rect">
            <a:avLst/>
          </a:prstGeom>
        </p:spPr>
      </p:pic>
    </p:spTree>
    <p:extLst>
      <p:ext uri="{BB962C8B-B14F-4D97-AF65-F5344CB8AC3E}">
        <p14:creationId xmlns:p14="http://schemas.microsoft.com/office/powerpoint/2010/main" val="13957378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51" name="Rectangle 6150">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53" name="Rectangle 6152">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4E39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932CDAF-A222-8464-E329-FD54A2EBFD19}"/>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b="1" i="0" u="none" strike="noStrike" kern="1200">
                <a:solidFill>
                  <a:srgbClr val="FFFFFF"/>
                </a:solidFill>
                <a:effectLst/>
                <a:latin typeface="+mj-lt"/>
                <a:ea typeface="+mj-ea"/>
                <a:cs typeface="+mj-cs"/>
              </a:rPr>
              <a:t> </a:t>
            </a:r>
            <a:r>
              <a:rPr lang="en-US" sz="2600" b="1" i="0" u="none" strike="noStrike" kern="1200">
                <a:solidFill>
                  <a:srgbClr val="FFFFFF"/>
                </a:solidFill>
                <a:effectLst/>
                <a:latin typeface="+mj-lt"/>
                <a:ea typeface="+mj-ea"/>
                <a:cs typeface="+mj-cs"/>
                <a:hlinkClick r:id="rId2"/>
              </a:rPr>
              <a:t>PiCar-X</a:t>
            </a:r>
            <a:endParaRPr lang="en-US" sz="2600" kern="1200">
              <a:solidFill>
                <a:srgbClr val="FFFFFF"/>
              </a:solidFill>
              <a:latin typeface="+mj-lt"/>
              <a:ea typeface="+mj-ea"/>
              <a:cs typeface="+mj-cs"/>
            </a:endParaRPr>
          </a:p>
        </p:txBody>
      </p:sp>
      <p:pic>
        <p:nvPicPr>
          <p:cNvPr id="6146" name="Picture 2">
            <a:extLst>
              <a:ext uri="{FF2B5EF4-FFF2-40B4-BE49-F238E27FC236}">
                <a16:creationId xmlns:a16="http://schemas.microsoft.com/office/drawing/2014/main" id="{C92CBE35-43EF-7F67-8B50-FBD5F26E1390}"/>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671146" y="961812"/>
            <a:ext cx="5923107" cy="49309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68032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20" name="Rectangle 19">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Content Placeholder 2">
            <a:extLst>
              <a:ext uri="{FF2B5EF4-FFF2-40B4-BE49-F238E27FC236}">
                <a16:creationId xmlns:a16="http://schemas.microsoft.com/office/drawing/2014/main" id="{BEAA6C77-D4C8-AE13-356A-1DC2CDD10DFE}"/>
              </a:ext>
            </a:extLst>
          </p:cNvPr>
          <p:cNvSpPr txBox="1">
            <a:spLocks/>
          </p:cNvSpPr>
          <p:nvPr/>
        </p:nvSpPr>
        <p:spPr>
          <a:xfrm>
            <a:off x="236668" y="2710928"/>
            <a:ext cx="5172039" cy="3645422"/>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000" dirty="0"/>
              <a:t>The </a:t>
            </a:r>
            <a:r>
              <a:rPr lang="en-US" sz="2000" b="1" dirty="0" err="1"/>
              <a:t>PiCar</a:t>
            </a:r>
            <a:r>
              <a:rPr lang="en-US" sz="2000" b="1" dirty="0"/>
              <a:t>-X</a:t>
            </a:r>
            <a:r>
              <a:rPr lang="en-US" sz="2000" dirty="0"/>
              <a:t> is an AI-powered self-driving robot for </a:t>
            </a:r>
            <a:r>
              <a:rPr lang="en-US" sz="2000" b="1" dirty="0"/>
              <a:t>Raspberry Pi</a:t>
            </a:r>
            <a:r>
              <a:rPr lang="en-US" sz="2000" dirty="0"/>
              <a:t>, featuring a </a:t>
            </a:r>
            <a:r>
              <a:rPr lang="en-US" sz="2000" b="1" dirty="0"/>
              <a:t>2-axis camera, ultrasonic module, and line tracking sensors</a:t>
            </a:r>
            <a:r>
              <a:rPr lang="en-US" sz="2000" dirty="0"/>
              <a:t> for tasks like </a:t>
            </a:r>
            <a:r>
              <a:rPr lang="en-US" sz="2000" b="1" dirty="0"/>
              <a:t>face detection, traffic sign recognition, obstacle avoidance, and line tracking</a:t>
            </a:r>
            <a:r>
              <a:rPr lang="en-US" sz="2000" dirty="0"/>
              <a:t>, and it supports </a:t>
            </a:r>
            <a:r>
              <a:rPr lang="en-US" sz="2000" b="1" dirty="0"/>
              <a:t>Python</a:t>
            </a:r>
            <a:r>
              <a:rPr lang="en-US" sz="2000" dirty="0"/>
              <a:t> for advanced programming or </a:t>
            </a:r>
            <a:r>
              <a:rPr lang="en-US" sz="2000" b="1" dirty="0" err="1"/>
              <a:t>Ezblock</a:t>
            </a:r>
            <a:r>
              <a:rPr lang="en-US" sz="2000" b="1" dirty="0"/>
              <a:t> Studio (</a:t>
            </a:r>
            <a:r>
              <a:rPr lang="en-US" sz="2000" b="1" dirty="0" err="1"/>
              <a:t>Blockly</a:t>
            </a:r>
            <a:r>
              <a:rPr lang="en-US" sz="2000" b="1" dirty="0"/>
              <a:t>)</a:t>
            </a:r>
            <a:r>
              <a:rPr lang="en-US" sz="2000" dirty="0"/>
              <a:t> for beginner-friendly, drag-and-drop coding.</a:t>
            </a:r>
          </a:p>
          <a:p>
            <a:endParaRPr lang="en-US" sz="2000" dirty="0"/>
          </a:p>
        </p:txBody>
      </p:sp>
      <p:pic>
        <p:nvPicPr>
          <p:cNvPr id="14" name="Picture 13" descr="Toy robots shaking hands">
            <a:extLst>
              <a:ext uri="{FF2B5EF4-FFF2-40B4-BE49-F238E27FC236}">
                <a16:creationId xmlns:a16="http://schemas.microsoft.com/office/drawing/2014/main" id="{F7FFC594-7791-DA19-30D4-D2E3D0C0C1A1}"/>
              </a:ext>
            </a:extLst>
          </p:cNvPr>
          <p:cNvPicPr>
            <a:picLocks noChangeAspect="1"/>
          </p:cNvPicPr>
          <p:nvPr/>
        </p:nvPicPr>
        <p:blipFill>
          <a:blip r:embed="rId2"/>
          <a:srcRect l="28093" r="12730"/>
          <a:stretch/>
        </p:blipFill>
        <p:spPr>
          <a:xfrm>
            <a:off x="6096000" y="1"/>
            <a:ext cx="6102825" cy="6858000"/>
          </a:xfrm>
          <a:prstGeom prst="rect">
            <a:avLst/>
          </a:prstGeom>
        </p:spPr>
      </p:pic>
    </p:spTree>
    <p:extLst>
      <p:ext uri="{BB962C8B-B14F-4D97-AF65-F5344CB8AC3E}">
        <p14:creationId xmlns:p14="http://schemas.microsoft.com/office/powerpoint/2010/main" val="6120260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127" name="Rectangle 5126">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29"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B0B643E3-1F87-2260-F2DB-FE8C9810F849}"/>
              </a:ext>
            </a:extLst>
          </p:cNvPr>
          <p:cNvSpPr>
            <a:spLocks noGrp="1"/>
          </p:cNvSpPr>
          <p:nvPr>
            <p:ph idx="1"/>
          </p:nvPr>
        </p:nvSpPr>
        <p:spPr>
          <a:xfrm>
            <a:off x="630936" y="2807208"/>
            <a:ext cx="3429000" cy="3410712"/>
          </a:xfrm>
        </p:spPr>
        <p:txBody>
          <a:bodyPr anchor="t">
            <a:normAutofit/>
          </a:bodyPr>
          <a:lstStyle/>
          <a:p>
            <a:pPr marL="0" indent="0">
              <a:buNone/>
            </a:pPr>
            <a:r>
              <a:rPr lang="en-US" sz="2200">
                <a:hlinkClick r:id="rId2"/>
              </a:rPr>
              <a:t>https://docs.sunfounder.com/projects/picar-x/en/latest/introduction.html</a:t>
            </a:r>
            <a:endParaRPr lang="en-US" sz="2200"/>
          </a:p>
        </p:txBody>
      </p:sp>
      <p:pic>
        <p:nvPicPr>
          <p:cNvPr id="5122" name="Picture 2">
            <a:extLst>
              <a:ext uri="{FF2B5EF4-FFF2-40B4-BE49-F238E27FC236}">
                <a16:creationId xmlns:a16="http://schemas.microsoft.com/office/drawing/2014/main" id="{051D8BA9-645E-BF92-C946-5C2CCF1F9852}"/>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947712" y="640080"/>
            <a:ext cx="6356512" cy="55778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626646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69AF43-CDF8-96D4-CD78-03F661CB0310}"/>
              </a:ext>
            </a:extLst>
          </p:cNvPr>
          <p:cNvSpPr>
            <a:spLocks noGrp="1"/>
          </p:cNvSpPr>
          <p:nvPr>
            <p:ph type="title"/>
          </p:nvPr>
        </p:nvSpPr>
        <p:spPr>
          <a:xfrm>
            <a:off x="4933726" y="305929"/>
            <a:ext cx="2324548" cy="944937"/>
          </a:xfrm>
        </p:spPr>
        <p:txBody>
          <a:bodyPr>
            <a:normAutofit/>
          </a:bodyPr>
          <a:lstStyle/>
          <a:p>
            <a:r>
              <a:rPr lang="en-GB" sz="3200" b="1" dirty="0">
                <a:effectLst/>
                <a:latin typeface="Aptos" panose="020B0004020202020204" pitchFamily="34" charset="0"/>
                <a:ea typeface="Aptos" panose="020B0004020202020204" pitchFamily="34" charset="0"/>
                <a:cs typeface="Arial" panose="020B0604020202020204" pitchFamily="34" charset="0"/>
              </a:rPr>
              <a:t>TurtleBot3</a:t>
            </a:r>
            <a:r>
              <a:rPr lang="en-GB" sz="6000" dirty="0">
                <a:effectLst/>
              </a:rPr>
              <a:t> </a:t>
            </a:r>
            <a:endParaRPr lang="en-US" sz="6000" dirty="0"/>
          </a:p>
        </p:txBody>
      </p:sp>
      <p:sp>
        <p:nvSpPr>
          <p:cNvPr id="3" name="Content Placeholder 2">
            <a:extLst>
              <a:ext uri="{FF2B5EF4-FFF2-40B4-BE49-F238E27FC236}">
                <a16:creationId xmlns:a16="http://schemas.microsoft.com/office/drawing/2014/main" id="{FF6734F0-28B8-92D8-5D37-AE72EFE017CA}"/>
              </a:ext>
            </a:extLst>
          </p:cNvPr>
          <p:cNvSpPr>
            <a:spLocks noGrp="1"/>
          </p:cNvSpPr>
          <p:nvPr>
            <p:ph idx="1"/>
          </p:nvPr>
        </p:nvSpPr>
        <p:spPr>
          <a:xfrm>
            <a:off x="206188" y="1310062"/>
            <a:ext cx="11779624" cy="1325563"/>
          </a:xfrm>
        </p:spPr>
        <p:txBody>
          <a:bodyPr>
            <a:normAutofit/>
          </a:bodyPr>
          <a:lstStyle/>
          <a:p>
            <a:pPr marL="0" indent="0" algn="ctr">
              <a:buNone/>
            </a:pPr>
            <a:r>
              <a:rPr lang="en-GB" sz="1600" dirty="0">
                <a:latin typeface="Posterama" panose="020B0504020200020000" pitchFamily="34" charset="0"/>
                <a:cs typeface="Posterama" panose="020B0504020200020000" pitchFamily="34" charset="0"/>
              </a:rPr>
              <a:t>TurtleBot is a standardized mobile robotic platform for ROS education and research. It has four versions: TurtleBot1 (2010), TurtleBot2 (2012), TurtleBot3 (2017), and TurtleBot4, each improving in modularity and functionality. TurtleBot3, developed by ROBOTIS, is the most popular, offering affordability, flexibility, and expandability. It supports SLAM, navigation, and manipulation, making it ideal for education, research, and prototyping.</a:t>
            </a:r>
          </a:p>
        </p:txBody>
      </p:sp>
      <p:pic>
        <p:nvPicPr>
          <p:cNvPr id="1026" name="Picture 2">
            <a:extLst>
              <a:ext uri="{FF2B5EF4-FFF2-40B4-BE49-F238E27FC236}">
                <a16:creationId xmlns:a16="http://schemas.microsoft.com/office/drawing/2014/main" id="{54720071-8BC5-B6F4-6B49-AC3F473DDA9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3965" y="2866483"/>
            <a:ext cx="10533230" cy="34713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178937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9F529C3-C941-49FD-8C67-82F134F64B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50000"/>
              <a:lumOff val="5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0586029-32A0-47E5-9AEC-AE3ABA6B9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a:extLst>
              <a:ext uri="{FF2B5EF4-FFF2-40B4-BE49-F238E27FC236}">
                <a16:creationId xmlns:a16="http://schemas.microsoft.com/office/drawing/2014/main" id="{463C5D4B-278B-AE74-17DB-227CC9CE8273}"/>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43467" y="2118557"/>
            <a:ext cx="5294716" cy="2620884"/>
          </a:xfrm>
          <a:prstGeom prst="rect">
            <a:avLst/>
          </a:prstGeom>
          <a:noFill/>
          <a:extLst>
            <a:ext uri="{909E8E84-426E-40DD-AFC4-6F175D3DCCD1}">
              <a14:hiddenFill xmlns:a14="http://schemas.microsoft.com/office/drawing/2010/main">
                <a:solidFill>
                  <a:srgbClr val="FFFFFF"/>
                </a:solidFill>
              </a14:hiddenFill>
            </a:ext>
          </a:extLst>
        </p:spPr>
      </p:pic>
      <p:cxnSp>
        <p:nvCxnSpPr>
          <p:cNvPr id="14" name="Straight Connector 13">
            <a:extLst>
              <a:ext uri="{FF2B5EF4-FFF2-40B4-BE49-F238E27FC236}">
                <a16:creationId xmlns:a16="http://schemas.microsoft.com/office/drawing/2014/main" id="{8C730EAB-A532-4295-A302-FB4B90DB9F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79958" y="1143000"/>
            <a:ext cx="0" cy="4572000"/>
          </a:xfrm>
          <a:prstGeom prst="line">
            <a:avLst/>
          </a:prstGeom>
          <a:ln>
            <a:solidFill>
              <a:srgbClr val="4E4E4E"/>
            </a:solidFill>
          </a:ln>
        </p:spPr>
        <p:style>
          <a:lnRef idx="1">
            <a:schemeClr val="accent1"/>
          </a:lnRef>
          <a:fillRef idx="0">
            <a:schemeClr val="accent1"/>
          </a:fillRef>
          <a:effectRef idx="0">
            <a:schemeClr val="accent1"/>
          </a:effectRef>
          <a:fontRef idx="minor">
            <a:schemeClr val="tx1"/>
          </a:fontRef>
        </p:style>
      </p:cxnSp>
      <p:pic>
        <p:nvPicPr>
          <p:cNvPr id="5" name="Picture 6">
            <a:extLst>
              <a:ext uri="{FF2B5EF4-FFF2-40B4-BE49-F238E27FC236}">
                <a16:creationId xmlns:a16="http://schemas.microsoft.com/office/drawing/2014/main" id="{EB089DBF-73F2-0A66-85D6-F774167B08A6}"/>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253817" y="1145654"/>
            <a:ext cx="5294715" cy="45666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266491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52" name="Picture 4">
            <a:extLst>
              <a:ext uri="{FF2B5EF4-FFF2-40B4-BE49-F238E27FC236}">
                <a16:creationId xmlns:a16="http://schemas.microsoft.com/office/drawing/2014/main" id="{B2939ABA-CAE8-5F9D-5D24-D335036939EE}"/>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43467" y="1008064"/>
            <a:ext cx="5291666" cy="4841872"/>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a:extLst>
              <a:ext uri="{FF2B5EF4-FFF2-40B4-BE49-F238E27FC236}">
                <a16:creationId xmlns:a16="http://schemas.microsoft.com/office/drawing/2014/main" id="{57ADE691-BACC-D44C-8F8F-F931A149E4BC}"/>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256865" y="1947334"/>
            <a:ext cx="5291667" cy="29633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001489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05" name="Rectangle 3104">
            <a:extLst>
              <a:ext uri="{FF2B5EF4-FFF2-40B4-BE49-F238E27FC236}">
                <a16:creationId xmlns:a16="http://schemas.microsoft.com/office/drawing/2014/main" id="{346163D3-B666-4446-84C6-9902EB936B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CCE1DBD-C204-DA02-C184-FBD4B65C37BA}"/>
              </a:ext>
            </a:extLst>
          </p:cNvPr>
          <p:cNvSpPr>
            <a:spLocks noGrp="1"/>
          </p:cNvSpPr>
          <p:nvPr>
            <p:ph type="title"/>
          </p:nvPr>
        </p:nvSpPr>
        <p:spPr>
          <a:xfrm>
            <a:off x="7331384" y="679731"/>
            <a:ext cx="4171994" cy="3736540"/>
          </a:xfrm>
        </p:spPr>
        <p:txBody>
          <a:bodyPr vert="horz" lIns="91440" tIns="45720" rIns="91440" bIns="45720" rtlCol="0" anchor="b">
            <a:normAutofit/>
          </a:bodyPr>
          <a:lstStyle/>
          <a:p>
            <a:r>
              <a:rPr lang="en-US" sz="2000" kern="1200" dirty="0">
                <a:solidFill>
                  <a:schemeClr val="tx1"/>
                </a:solidFill>
                <a:latin typeface="+mj-lt"/>
                <a:ea typeface="+mj-ea"/>
                <a:cs typeface="+mj-cs"/>
              </a:rPr>
              <a:t>The </a:t>
            </a:r>
            <a:r>
              <a:rPr lang="en-US" sz="2000" b="1" kern="1200" dirty="0">
                <a:solidFill>
                  <a:schemeClr val="tx1"/>
                </a:solidFill>
                <a:latin typeface="+mj-lt"/>
                <a:ea typeface="+mj-ea"/>
                <a:cs typeface="+mj-cs"/>
              </a:rPr>
              <a:t>TurtleBot3</a:t>
            </a:r>
            <a:r>
              <a:rPr lang="en-US" sz="2000" kern="1200" dirty="0">
                <a:solidFill>
                  <a:schemeClr val="tx1"/>
                </a:solidFill>
                <a:latin typeface="+mj-lt"/>
                <a:ea typeface="+mj-ea"/>
                <a:cs typeface="+mj-cs"/>
              </a:rPr>
              <a:t> comes in two models, </a:t>
            </a:r>
            <a:r>
              <a:rPr lang="en-US" sz="2000" b="1" kern="1200" dirty="0">
                <a:solidFill>
                  <a:schemeClr val="tx1"/>
                </a:solidFill>
                <a:latin typeface="+mj-lt"/>
                <a:ea typeface="+mj-ea"/>
                <a:cs typeface="+mj-cs"/>
              </a:rPr>
              <a:t>Burger</a:t>
            </a:r>
            <a:r>
              <a:rPr lang="en-US" sz="2000" kern="1200" dirty="0">
                <a:solidFill>
                  <a:schemeClr val="tx1"/>
                </a:solidFill>
                <a:latin typeface="+mj-lt"/>
                <a:ea typeface="+mj-ea"/>
                <a:cs typeface="+mj-cs"/>
              </a:rPr>
              <a:t> and </a:t>
            </a:r>
            <a:r>
              <a:rPr lang="en-US" sz="2000" b="1" kern="1200" dirty="0">
                <a:solidFill>
                  <a:schemeClr val="tx1"/>
                </a:solidFill>
                <a:latin typeface="+mj-lt"/>
                <a:ea typeface="+mj-ea"/>
                <a:cs typeface="+mj-cs"/>
              </a:rPr>
              <a:t>Waffle Pi</a:t>
            </a:r>
            <a:r>
              <a:rPr lang="en-US" sz="2000" kern="1200" dirty="0">
                <a:solidFill>
                  <a:schemeClr val="tx1"/>
                </a:solidFill>
                <a:latin typeface="+mj-lt"/>
                <a:ea typeface="+mj-ea"/>
                <a:cs typeface="+mj-cs"/>
              </a:rPr>
              <a:t>, with key differences in </a:t>
            </a:r>
            <a:r>
              <a:rPr lang="en-US" sz="2000" b="1" kern="1200" dirty="0">
                <a:solidFill>
                  <a:schemeClr val="tx1"/>
                </a:solidFill>
                <a:latin typeface="+mj-lt"/>
                <a:ea typeface="+mj-ea"/>
                <a:cs typeface="+mj-cs"/>
              </a:rPr>
              <a:t>actuators, SBC, sensors, chassis, and remote controllers</a:t>
            </a:r>
            <a:r>
              <a:rPr lang="en-US" sz="2000" kern="1200" dirty="0">
                <a:solidFill>
                  <a:schemeClr val="tx1"/>
                </a:solidFill>
                <a:latin typeface="+mj-lt"/>
                <a:ea typeface="+mj-ea"/>
                <a:cs typeface="+mj-cs"/>
              </a:rPr>
              <a:t>—</a:t>
            </a:r>
            <a:r>
              <a:rPr lang="en-US" sz="2000" b="1" kern="1200" dirty="0">
                <a:solidFill>
                  <a:schemeClr val="tx1"/>
                </a:solidFill>
                <a:latin typeface="+mj-lt"/>
                <a:ea typeface="+mj-ea"/>
                <a:cs typeface="+mj-cs"/>
              </a:rPr>
              <a:t>Burger</a:t>
            </a:r>
            <a:r>
              <a:rPr lang="en-US" sz="2000" kern="1200" dirty="0">
                <a:solidFill>
                  <a:schemeClr val="tx1"/>
                </a:solidFill>
                <a:latin typeface="+mj-lt"/>
                <a:ea typeface="+mj-ea"/>
                <a:cs typeface="+mj-cs"/>
              </a:rPr>
              <a:t> uses </a:t>
            </a:r>
            <a:r>
              <a:rPr lang="en-US" sz="2000" b="1" kern="1200" dirty="0">
                <a:solidFill>
                  <a:schemeClr val="tx1"/>
                </a:solidFill>
                <a:latin typeface="+mj-lt"/>
                <a:ea typeface="+mj-ea"/>
                <a:cs typeface="+mj-cs"/>
              </a:rPr>
              <a:t>DYNAMIXEL XL430-W250-T</a:t>
            </a:r>
            <a:r>
              <a:rPr lang="en-US" sz="2000" kern="1200" dirty="0">
                <a:solidFill>
                  <a:schemeClr val="tx1"/>
                </a:solidFill>
                <a:latin typeface="+mj-lt"/>
                <a:ea typeface="+mj-ea"/>
                <a:cs typeface="+mj-cs"/>
              </a:rPr>
              <a:t>, while </a:t>
            </a:r>
            <a:r>
              <a:rPr lang="en-US" sz="2000" b="1" kern="1200" dirty="0">
                <a:solidFill>
                  <a:schemeClr val="tx1"/>
                </a:solidFill>
                <a:latin typeface="+mj-lt"/>
                <a:ea typeface="+mj-ea"/>
                <a:cs typeface="+mj-cs"/>
              </a:rPr>
              <a:t>Waffle Pi</a:t>
            </a:r>
            <a:r>
              <a:rPr lang="en-US" sz="2000" kern="1200" dirty="0">
                <a:solidFill>
                  <a:schemeClr val="tx1"/>
                </a:solidFill>
                <a:latin typeface="+mj-lt"/>
                <a:ea typeface="+mj-ea"/>
                <a:cs typeface="+mj-cs"/>
              </a:rPr>
              <a:t> has </a:t>
            </a:r>
            <a:r>
              <a:rPr lang="en-US" sz="2000" b="1" kern="1200" dirty="0">
                <a:solidFill>
                  <a:schemeClr val="tx1"/>
                </a:solidFill>
                <a:latin typeface="+mj-lt"/>
                <a:ea typeface="+mj-ea"/>
                <a:cs typeface="+mj-cs"/>
              </a:rPr>
              <a:t>DYNAMIXEL XM430-W210-T</a:t>
            </a:r>
            <a:r>
              <a:rPr lang="en-US" sz="2000" kern="1200" dirty="0">
                <a:solidFill>
                  <a:schemeClr val="tx1"/>
                </a:solidFill>
                <a:latin typeface="+mj-lt"/>
                <a:ea typeface="+mj-ea"/>
                <a:cs typeface="+mj-cs"/>
              </a:rPr>
              <a:t> and includes a </a:t>
            </a:r>
            <a:r>
              <a:rPr lang="en-US" sz="2000" b="1" kern="1200" dirty="0">
                <a:solidFill>
                  <a:schemeClr val="tx1"/>
                </a:solidFill>
                <a:latin typeface="+mj-lt"/>
                <a:ea typeface="+mj-ea"/>
                <a:cs typeface="+mj-cs"/>
              </a:rPr>
              <a:t>Raspberry Pi Camera v2.1</a:t>
            </a:r>
            <a:r>
              <a:rPr lang="en-US" sz="2000" kern="1200" dirty="0">
                <a:solidFill>
                  <a:schemeClr val="tx1"/>
                </a:solidFill>
                <a:latin typeface="+mj-lt"/>
                <a:ea typeface="+mj-ea"/>
                <a:cs typeface="+mj-cs"/>
              </a:rPr>
              <a:t> and </a:t>
            </a:r>
            <a:r>
              <a:rPr lang="en-US" sz="2000" b="1" kern="1200" dirty="0">
                <a:solidFill>
                  <a:schemeClr val="tx1"/>
                </a:solidFill>
                <a:latin typeface="+mj-lt"/>
                <a:ea typeface="+mj-ea"/>
                <a:cs typeface="+mj-cs"/>
              </a:rPr>
              <a:t>Bluetooth/RC-100B remote controllers</a:t>
            </a:r>
            <a:r>
              <a:rPr lang="en-US" sz="2000" kern="1200" dirty="0">
                <a:solidFill>
                  <a:schemeClr val="tx1"/>
                </a:solidFill>
                <a:latin typeface="+mj-lt"/>
                <a:ea typeface="+mj-ea"/>
                <a:cs typeface="+mj-cs"/>
              </a:rPr>
              <a:t>, making it more advanced and robust.</a:t>
            </a:r>
          </a:p>
        </p:txBody>
      </p:sp>
      <p:sp>
        <p:nvSpPr>
          <p:cNvPr id="5" name="TextBox 4">
            <a:extLst>
              <a:ext uri="{FF2B5EF4-FFF2-40B4-BE49-F238E27FC236}">
                <a16:creationId xmlns:a16="http://schemas.microsoft.com/office/drawing/2014/main" id="{7151E10C-DB46-D948-9A74-9F19A824DF4C}"/>
              </a:ext>
            </a:extLst>
          </p:cNvPr>
          <p:cNvSpPr txBox="1"/>
          <p:nvPr/>
        </p:nvSpPr>
        <p:spPr>
          <a:xfrm>
            <a:off x="7331384" y="4685288"/>
            <a:ext cx="4171994" cy="1035781"/>
          </a:xfrm>
          <a:prstGeom prst="rect">
            <a:avLst/>
          </a:prstGeom>
        </p:spPr>
        <p:txBody>
          <a:bodyPr vert="horz" lIns="91440" tIns="45720" rIns="91440" bIns="45720" rtlCol="0">
            <a:normAutofit/>
          </a:bodyPr>
          <a:lstStyle/>
          <a:p>
            <a:pPr>
              <a:lnSpc>
                <a:spcPct val="90000"/>
              </a:lnSpc>
              <a:spcBef>
                <a:spcPts val="1000"/>
              </a:spcBef>
            </a:pPr>
            <a:r>
              <a:rPr lang="en-US" sz="2200" kern="1200">
                <a:solidFill>
                  <a:schemeClr val="tx1"/>
                </a:solidFill>
                <a:latin typeface="+mn-lt"/>
                <a:ea typeface="+mn-ea"/>
                <a:cs typeface="+mn-cs"/>
                <a:hlinkClick r:id="rId2"/>
              </a:rPr>
              <a:t>https://emanual.robotis.com/docs/en/platform/turtlebot3/learn/</a:t>
            </a:r>
            <a:endParaRPr lang="en-US" sz="2200" kern="1200">
              <a:solidFill>
                <a:schemeClr val="tx1"/>
              </a:solidFill>
              <a:latin typeface="+mn-lt"/>
              <a:ea typeface="+mn-ea"/>
              <a:cs typeface="+mn-cs"/>
            </a:endParaRPr>
          </a:p>
        </p:txBody>
      </p:sp>
      <p:grpSp>
        <p:nvGrpSpPr>
          <p:cNvPr id="3106" name="Group 3105">
            <a:extLst>
              <a:ext uri="{FF2B5EF4-FFF2-40B4-BE49-F238E27FC236}">
                <a16:creationId xmlns:a16="http://schemas.microsoft.com/office/drawing/2014/main" id="{3AF6A671-C637-4547-85F4-51B6D188139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9184" y="1"/>
            <a:ext cx="2446384" cy="5777808"/>
            <a:chOff x="329184" y="1"/>
            <a:chExt cx="524256" cy="5777808"/>
          </a:xfrm>
        </p:grpSpPr>
        <p:cxnSp>
          <p:nvCxnSpPr>
            <p:cNvPr id="3093" name="Straight Connector 3092">
              <a:extLst>
                <a:ext uri="{FF2B5EF4-FFF2-40B4-BE49-F238E27FC236}">
                  <a16:creationId xmlns:a16="http://schemas.microsoft.com/office/drawing/2014/main" id="{C575CF26-3D3C-4C5A-A2B7-00432016EF6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329184" y="5777809"/>
              <a:ext cx="521208" cy="0"/>
            </a:xfrm>
            <a:prstGeom prst="line">
              <a:avLst/>
            </a:prstGeom>
            <a:ln w="152400">
              <a:solidFill>
                <a:schemeClr val="accent4"/>
              </a:solidFill>
            </a:ln>
          </p:spPr>
          <p:style>
            <a:lnRef idx="1">
              <a:schemeClr val="accent1"/>
            </a:lnRef>
            <a:fillRef idx="0">
              <a:schemeClr val="accent1"/>
            </a:fillRef>
            <a:effectRef idx="0">
              <a:schemeClr val="accent1"/>
            </a:effectRef>
            <a:fontRef idx="minor">
              <a:schemeClr val="tx1"/>
            </a:fontRef>
          </p:style>
        </p:cxnSp>
        <p:sp>
          <p:nvSpPr>
            <p:cNvPr id="3107" name="Rectangle 3106">
              <a:extLst>
                <a:ext uri="{FF2B5EF4-FFF2-40B4-BE49-F238E27FC236}">
                  <a16:creationId xmlns:a16="http://schemas.microsoft.com/office/drawing/2014/main" id="{99413ED5-9ED4-4772-BCE4-2BCAE6B12E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9184" y="1"/>
              <a:ext cx="524256" cy="55321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108" name="Rectangle 3107">
            <a:extLst>
              <a:ext uri="{FF2B5EF4-FFF2-40B4-BE49-F238E27FC236}">
                <a16:creationId xmlns:a16="http://schemas.microsoft.com/office/drawing/2014/main" id="{04357C93-F0CB-4A1C-8F77-4E90637898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8623" y="269325"/>
            <a:ext cx="6116779" cy="6206290"/>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4" name="Picture 2" descr="A diagram of a robot&#10;&#10;AI-generated content may be incorrect.">
            <a:extLst>
              <a:ext uri="{FF2B5EF4-FFF2-40B4-BE49-F238E27FC236}">
                <a16:creationId xmlns:a16="http://schemas.microsoft.com/office/drawing/2014/main" id="{1B4F01AC-DE25-8448-3B72-1E4A5D3707B5}"/>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tretch>
            <a:fillRect/>
          </a:stretch>
        </p:blipFill>
        <p:spPr bwMode="auto">
          <a:xfrm>
            <a:off x="942597" y="1171005"/>
            <a:ext cx="5608830" cy="44029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057742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103" name="Rectangle 4102">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05" name="Rectangle 4104">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5F9E26-EA18-10B8-78A0-348561D92FD1}"/>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kern="1200" dirty="0">
                <a:solidFill>
                  <a:srgbClr val="FFFFFF"/>
                </a:solidFill>
                <a:latin typeface="Posterama" panose="020B0504020200020000" pitchFamily="34" charset="0"/>
                <a:cs typeface="Posterama" panose="020B0504020200020000" pitchFamily="34" charset="0"/>
              </a:rPr>
              <a:t>Open manipulator X</a:t>
            </a:r>
          </a:p>
        </p:txBody>
      </p:sp>
      <p:pic>
        <p:nvPicPr>
          <p:cNvPr id="4098" name="Picture 2">
            <a:extLst>
              <a:ext uri="{FF2B5EF4-FFF2-40B4-BE49-F238E27FC236}">
                <a16:creationId xmlns:a16="http://schemas.microsoft.com/office/drawing/2014/main" id="{5843FCD6-1DC5-E62B-1767-9FFEA0B6DF53}"/>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4038600" y="1504462"/>
            <a:ext cx="7188199" cy="38456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224609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1D0AF59-99C3-4251-AB9A-C966C6AD44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855405F-37A2-4869-9154-F8BE3BECE6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a:extLst>
              <a:ext uri="{FF2B5EF4-FFF2-40B4-BE49-F238E27FC236}">
                <a16:creationId xmlns:a16="http://schemas.microsoft.com/office/drawing/2014/main" id="{659805E3-CC82-3B0A-E385-E03D4572826D}"/>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2200149" y="643467"/>
            <a:ext cx="7791702" cy="55710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782810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DF89ADB8-C315-E535-4519-237F41BE7F6D}"/>
              </a:ext>
            </a:extLst>
          </p:cNvPr>
          <p:cNvSpPr txBox="1"/>
          <p:nvPr/>
        </p:nvSpPr>
        <p:spPr>
          <a:xfrm>
            <a:off x="6823878" y="741391"/>
            <a:ext cx="5103662" cy="1616203"/>
          </a:xfrm>
          <a:prstGeom prst="rect">
            <a:avLst/>
          </a:prstGeom>
        </p:spPr>
        <p:txBody>
          <a:bodyPr vert="horz" lIns="91440" tIns="45720" rIns="91440" bIns="45720" rtlCol="0" anchor="b">
            <a:normAutofit/>
          </a:bodyPr>
          <a:lstStyle/>
          <a:p>
            <a:pPr marL="0" indent="0" algn="ctr">
              <a:lnSpc>
                <a:spcPct val="90000"/>
              </a:lnSpc>
              <a:spcBef>
                <a:spcPct val="0"/>
              </a:spcBef>
              <a:spcAft>
                <a:spcPts val="600"/>
              </a:spcAft>
            </a:pPr>
            <a:r>
              <a:rPr lang="en-US" dirty="0">
                <a:latin typeface="Posterama" panose="020B0504020200020000" pitchFamily="34" charset="0"/>
                <a:ea typeface="+mj-ea"/>
                <a:cs typeface="Posterama" panose="020B0504020200020000" pitchFamily="34" charset="0"/>
              </a:rPr>
              <a:t>🚀 </a:t>
            </a:r>
            <a:r>
              <a:rPr lang="en-US" i="1" dirty="0">
                <a:latin typeface="Posterama" panose="020B0504020200020000" pitchFamily="34" charset="0"/>
                <a:ea typeface="+mj-ea"/>
                <a:cs typeface="Posterama" panose="020B0504020200020000" pitchFamily="34" charset="0"/>
              </a:rPr>
              <a:t>Users can develop on either an embedded system (</a:t>
            </a:r>
            <a:r>
              <a:rPr lang="en-US" i="1" dirty="0" err="1">
                <a:latin typeface="Posterama" panose="020B0504020200020000" pitchFamily="34" charset="0"/>
                <a:ea typeface="+mj-ea"/>
                <a:cs typeface="Posterama" panose="020B0504020200020000" pitchFamily="34" charset="0"/>
              </a:rPr>
              <a:t>OpenCR</a:t>
            </a:r>
            <a:r>
              <a:rPr lang="en-US" i="1" dirty="0">
                <a:latin typeface="Posterama" panose="020B0504020200020000" pitchFamily="34" charset="0"/>
                <a:ea typeface="+mj-ea"/>
                <a:cs typeface="Posterama" panose="020B0504020200020000" pitchFamily="34" charset="0"/>
              </a:rPr>
              <a:t>) or a PC with ROS and a DYNAMIXEL Starter Set.</a:t>
            </a:r>
            <a:endParaRPr lang="en-US" dirty="0">
              <a:latin typeface="Posterama" panose="020B0504020200020000" pitchFamily="34" charset="0"/>
              <a:ea typeface="+mj-ea"/>
              <a:cs typeface="Posterama" panose="020B0504020200020000" pitchFamily="34" charset="0"/>
            </a:endParaRPr>
          </a:p>
        </p:txBody>
      </p:sp>
      <p:pic>
        <p:nvPicPr>
          <p:cNvPr id="9" name="Picture 8" descr="3D rendering of a robotic arm with fingers half-curled and the index finger pointing out">
            <a:extLst>
              <a:ext uri="{FF2B5EF4-FFF2-40B4-BE49-F238E27FC236}">
                <a16:creationId xmlns:a16="http://schemas.microsoft.com/office/drawing/2014/main" id="{49E5BF6B-5AC9-6A36-81E0-A16971852CE1}"/>
              </a:ext>
            </a:extLst>
          </p:cNvPr>
          <p:cNvPicPr>
            <a:picLocks noChangeAspect="1"/>
          </p:cNvPicPr>
          <p:nvPr/>
        </p:nvPicPr>
        <p:blipFill>
          <a:blip r:embed="rId2"/>
          <a:srcRect l="7806" r="24638" b="-1"/>
          <a:stretch/>
        </p:blipFill>
        <p:spPr>
          <a:xfrm>
            <a:off x="20" y="10"/>
            <a:ext cx="6095980" cy="6857990"/>
          </a:xfrm>
          <a:prstGeom prst="rect">
            <a:avLst/>
          </a:prstGeom>
        </p:spPr>
      </p:pic>
      <p:grpSp>
        <p:nvGrpSpPr>
          <p:cNvPr id="13" name="Group 12">
            <a:extLst>
              <a:ext uri="{FF2B5EF4-FFF2-40B4-BE49-F238E27FC236}">
                <a16:creationId xmlns:a16="http://schemas.microsoft.com/office/drawing/2014/main" id="{5EFBDE31-BB3E-6CFC-23CD-B5976DA3843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3362" cy="6858000"/>
            <a:chOff x="12068638" y="0"/>
            <a:chExt cx="123362" cy="6858000"/>
          </a:xfrm>
        </p:grpSpPr>
        <p:sp>
          <p:nvSpPr>
            <p:cNvPr id="14" name="Rectangle 13">
              <a:extLst>
                <a:ext uri="{FF2B5EF4-FFF2-40B4-BE49-F238E27FC236}">
                  <a16:creationId xmlns:a16="http://schemas.microsoft.com/office/drawing/2014/main" id="{180A60EC-72BB-121F-556A-E2837FD99A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F91A2FAE-D41C-FF5D-B0A0-7808248EDC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4139706"/>
              <a:ext cx="123362" cy="2718294"/>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a:extLst>
              <a:ext uri="{FF2B5EF4-FFF2-40B4-BE49-F238E27FC236}">
                <a16:creationId xmlns:a16="http://schemas.microsoft.com/office/drawing/2014/main" id="{BACA01F6-DC93-22D4-8E4C-7AD8DBD44DA5}"/>
              </a:ext>
            </a:extLst>
          </p:cNvPr>
          <p:cNvSpPr>
            <a:spLocks noGrp="1"/>
          </p:cNvSpPr>
          <p:nvPr>
            <p:ph idx="1"/>
          </p:nvPr>
        </p:nvSpPr>
        <p:spPr>
          <a:xfrm>
            <a:off x="6823877" y="2533476"/>
            <a:ext cx="5103663" cy="3447832"/>
          </a:xfrm>
        </p:spPr>
        <p:txBody>
          <a:bodyPr vert="horz" lIns="91440" tIns="45720" rIns="91440" bIns="45720" rtlCol="0" anchor="t">
            <a:normAutofit/>
          </a:bodyPr>
          <a:lstStyle/>
          <a:p>
            <a:pPr marL="0" indent="0">
              <a:buNone/>
            </a:pPr>
            <a:r>
              <a:rPr lang="en-US" sz="1000" b="1" dirty="0" err="1"/>
              <a:t>OpenMANIPULATOR</a:t>
            </a:r>
            <a:r>
              <a:rPr lang="en-US" sz="1000" b="1" dirty="0"/>
              <a:t>-X (RM-X52-TNM) Overview</a:t>
            </a:r>
            <a:endParaRPr lang="en-US" sz="1000" dirty="0"/>
          </a:p>
          <a:p>
            <a:pPr marL="0" indent="0">
              <a:buNone/>
            </a:pPr>
            <a:r>
              <a:rPr lang="en-US" sz="1000" b="1" dirty="0" err="1"/>
              <a:t>OpenMANIPULATOR</a:t>
            </a:r>
            <a:r>
              <a:rPr lang="en-US" sz="1000" b="1" dirty="0"/>
              <a:t>-X</a:t>
            </a:r>
            <a:r>
              <a:rPr lang="en-US" sz="1000" dirty="0"/>
              <a:t> is a </a:t>
            </a:r>
            <a:r>
              <a:rPr lang="en-US" sz="1000" b="1" dirty="0"/>
              <a:t>ROS-compatible</a:t>
            </a:r>
            <a:r>
              <a:rPr lang="en-US" sz="1000" dirty="0"/>
              <a:t> robotic arm platform featuring </a:t>
            </a:r>
            <a:r>
              <a:rPr lang="en-US" sz="1000" b="1" dirty="0"/>
              <a:t>open-source software and hardware</a:t>
            </a:r>
            <a:r>
              <a:rPr lang="en-US" sz="1000" dirty="0"/>
              <a:t>. It is fully compatible with </a:t>
            </a:r>
            <a:r>
              <a:rPr lang="en-US" sz="1000" b="1" dirty="0"/>
              <a:t>TurtleBot3</a:t>
            </a:r>
            <a:r>
              <a:rPr lang="en-US" sz="1000" dirty="0"/>
              <a:t> and can be controlled via </a:t>
            </a:r>
            <a:r>
              <a:rPr lang="en-US" sz="1000" b="1" dirty="0" err="1"/>
              <a:t>MoveIt</a:t>
            </a:r>
            <a:r>
              <a:rPr lang="en-US" sz="1000" b="1" dirty="0"/>
              <a:t>! in ROS</a:t>
            </a:r>
            <a:r>
              <a:rPr lang="en-US" sz="1000" dirty="0"/>
              <a:t> or simulated in </a:t>
            </a:r>
            <a:r>
              <a:rPr lang="en-US" sz="1000" b="1" dirty="0"/>
              <a:t>Gazebo</a:t>
            </a:r>
            <a:r>
              <a:rPr lang="en-US" sz="1000" dirty="0"/>
              <a:t>.</a:t>
            </a:r>
          </a:p>
          <a:p>
            <a:pPr marL="0" indent="0">
              <a:buNone/>
            </a:pPr>
            <a:endParaRPr lang="en-US" sz="1000" dirty="0"/>
          </a:p>
          <a:p>
            <a:pPr marL="0" indent="0">
              <a:buNone/>
            </a:pPr>
            <a:r>
              <a:rPr lang="en-US" sz="1000" b="1" dirty="0"/>
              <a:t>Key Features</a:t>
            </a:r>
            <a:endParaRPr lang="en-US" sz="1000" dirty="0"/>
          </a:p>
          <a:p>
            <a:pPr marL="0" indent="0">
              <a:buNone/>
            </a:pPr>
            <a:r>
              <a:rPr lang="en-US" sz="1000" dirty="0"/>
              <a:t>• </a:t>
            </a:r>
            <a:r>
              <a:rPr lang="en-US" sz="1000" b="1" dirty="0"/>
              <a:t>Open Source Software</a:t>
            </a:r>
            <a:r>
              <a:rPr lang="en-US" sz="1000" dirty="0"/>
              <a:t>: Supports ROS/ROS2 and integrates with </a:t>
            </a:r>
            <a:r>
              <a:rPr lang="en-US" sz="1000" b="1" dirty="0"/>
              <a:t>TurtleBot Arm</a:t>
            </a:r>
            <a:r>
              <a:rPr lang="en-US" sz="1000" dirty="0"/>
              <a:t>.</a:t>
            </a:r>
          </a:p>
          <a:p>
            <a:pPr marL="0" indent="0">
              <a:buNone/>
            </a:pPr>
            <a:r>
              <a:rPr lang="en-US" sz="1000" dirty="0"/>
              <a:t>• </a:t>
            </a:r>
            <a:r>
              <a:rPr lang="en-US" sz="1000" b="1" dirty="0"/>
              <a:t>Open Source Hardware</a:t>
            </a:r>
            <a:r>
              <a:rPr lang="en-US" sz="1000" dirty="0"/>
              <a:t>: STL files are available for </a:t>
            </a:r>
            <a:r>
              <a:rPr lang="en-US" sz="1000" b="1" dirty="0"/>
              <a:t>3D printing</a:t>
            </a:r>
            <a:r>
              <a:rPr lang="en-US" sz="1000" dirty="0"/>
              <a:t>, allowing custom modifications.</a:t>
            </a:r>
          </a:p>
          <a:p>
            <a:pPr marL="0" indent="0">
              <a:buNone/>
            </a:pPr>
            <a:r>
              <a:rPr lang="en-US" sz="1000" dirty="0"/>
              <a:t>• </a:t>
            </a:r>
            <a:r>
              <a:rPr lang="en-US" sz="1000" b="1" dirty="0"/>
              <a:t>DYNAMIXEL-X Series</a:t>
            </a:r>
            <a:r>
              <a:rPr lang="en-US" sz="1000" dirty="0"/>
              <a:t>: Uses modular actuators, enabling users to build different robotic arm types.</a:t>
            </a:r>
          </a:p>
          <a:p>
            <a:pPr marL="0" indent="0">
              <a:buNone/>
            </a:pPr>
            <a:r>
              <a:rPr lang="en-US" sz="1000" dirty="0"/>
              <a:t>• </a:t>
            </a:r>
            <a:r>
              <a:rPr lang="en-US" sz="1000" b="1" dirty="0" err="1"/>
              <a:t>OpenCR</a:t>
            </a:r>
            <a:r>
              <a:rPr lang="en-US" sz="1000" b="1" dirty="0"/>
              <a:t> Controller</a:t>
            </a:r>
            <a:r>
              <a:rPr lang="en-US" sz="1000" dirty="0"/>
              <a:t>: Provides </a:t>
            </a:r>
            <a:r>
              <a:rPr lang="en-US" sz="1000" b="1" dirty="0"/>
              <a:t>real-time control</a:t>
            </a:r>
            <a:r>
              <a:rPr lang="en-US" sz="1000" dirty="0"/>
              <a:t> for </a:t>
            </a:r>
            <a:r>
              <a:rPr lang="en-US" sz="1000" b="1" dirty="0"/>
              <a:t>kinematics and motion profiling</a:t>
            </a:r>
            <a:r>
              <a:rPr lang="en-US" sz="1000" dirty="0"/>
              <a:t>.</a:t>
            </a:r>
          </a:p>
          <a:p>
            <a:pPr marL="0" indent="0">
              <a:buNone/>
            </a:pPr>
            <a:r>
              <a:rPr lang="en-US" sz="1000" dirty="0"/>
              <a:t>• </a:t>
            </a:r>
            <a:r>
              <a:rPr lang="en-US" sz="1000" b="1" dirty="0"/>
              <a:t>Expandable Design</a:t>
            </a:r>
            <a:r>
              <a:rPr lang="en-US" sz="1000" dirty="0"/>
              <a:t>: Supports </a:t>
            </a:r>
            <a:r>
              <a:rPr lang="en-US" sz="1000" b="1" dirty="0"/>
              <a:t>7 configurations</a:t>
            </a:r>
            <a:r>
              <a:rPr lang="en-US" sz="1000" dirty="0"/>
              <a:t>: Chain, SCARA, Link, Planar, Delta, Stewart, and Linear.</a:t>
            </a:r>
          </a:p>
        </p:txBody>
      </p:sp>
    </p:spTree>
    <p:extLst>
      <p:ext uri="{BB962C8B-B14F-4D97-AF65-F5344CB8AC3E}">
        <p14:creationId xmlns:p14="http://schemas.microsoft.com/office/powerpoint/2010/main" val="30702592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21739CA5-F0F5-48E1-8E8C-F24B71827E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ounded Rectangle 3">
            <a:extLst>
              <a:ext uri="{FF2B5EF4-FFF2-40B4-BE49-F238E27FC236}">
                <a16:creationId xmlns:a16="http://schemas.microsoft.com/office/drawing/2014/main" id="{3EAD2937-F230-41D4-B9C5-975B129BFC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6745" y="640080"/>
            <a:ext cx="10920415" cy="5577818"/>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CCD444A3-C338-4886-B7F1-4BA2AF46EB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8024" y="960109"/>
            <a:ext cx="10277856" cy="493776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2CE4A58-1577-16FB-AF53-325EDF4B8473}"/>
              </a:ext>
            </a:extLst>
          </p:cNvPr>
          <p:cNvSpPr>
            <a:spLocks noGrp="1"/>
          </p:cNvSpPr>
          <p:nvPr>
            <p:ph idx="1"/>
          </p:nvPr>
        </p:nvSpPr>
        <p:spPr>
          <a:xfrm>
            <a:off x="1163492" y="4127946"/>
            <a:ext cx="10097756" cy="1097844"/>
          </a:xfrm>
        </p:spPr>
        <p:txBody>
          <a:bodyPr vert="horz" lIns="91440" tIns="45720" rIns="91440" bIns="45720" rtlCol="0">
            <a:normAutofit/>
          </a:bodyPr>
          <a:lstStyle/>
          <a:p>
            <a:pPr marL="0" indent="0" algn="ctr">
              <a:buNone/>
            </a:pPr>
            <a:r>
              <a:rPr lang="en-US" sz="2000" dirty="0"/>
              <a:t>The </a:t>
            </a:r>
            <a:r>
              <a:rPr lang="en-US" sz="2000" b="1" dirty="0" err="1"/>
              <a:t>OpenMANIPULATOR</a:t>
            </a:r>
            <a:r>
              <a:rPr lang="en-US" sz="2000" b="1" dirty="0"/>
              <a:t>-X</a:t>
            </a:r>
            <a:r>
              <a:rPr lang="en-US" sz="2000" dirty="0"/>
              <a:t> is a </a:t>
            </a:r>
            <a:r>
              <a:rPr lang="en-US" sz="2000" b="1" dirty="0"/>
              <a:t>5-DOF robotic arm</a:t>
            </a:r>
            <a:r>
              <a:rPr lang="en-US" sz="2000" dirty="0"/>
              <a:t> using </a:t>
            </a:r>
            <a:r>
              <a:rPr lang="en-US" sz="2000" b="1" dirty="0"/>
              <a:t>DYNAMIXEL XM430-W350-T actuators</a:t>
            </a:r>
            <a:r>
              <a:rPr lang="en-US" sz="2000" dirty="0"/>
              <a:t>, operating at </a:t>
            </a:r>
            <a:r>
              <a:rPr lang="en-US" sz="2000" b="1" dirty="0"/>
              <a:t>12V</a:t>
            </a:r>
            <a:r>
              <a:rPr lang="en-US" sz="2000" dirty="0"/>
              <a:t>, with a </a:t>
            </a:r>
            <a:r>
              <a:rPr lang="en-US" sz="2000" b="1" dirty="0"/>
              <a:t>500g payload</a:t>
            </a:r>
            <a:r>
              <a:rPr lang="en-US" sz="2000" dirty="0"/>
              <a:t>, </a:t>
            </a:r>
            <a:r>
              <a:rPr lang="en-US" sz="2000" b="1" dirty="0"/>
              <a:t>&lt;0.2mm repeatability</a:t>
            </a:r>
            <a:r>
              <a:rPr lang="en-US" sz="2000" dirty="0"/>
              <a:t>, </a:t>
            </a:r>
            <a:r>
              <a:rPr lang="en-US" sz="2000" b="1" dirty="0"/>
              <a:t>380mm reach</a:t>
            </a:r>
            <a:r>
              <a:rPr lang="en-US" sz="2000" dirty="0"/>
              <a:t>, and </a:t>
            </a:r>
            <a:r>
              <a:rPr lang="en-US" sz="2000" b="1" dirty="0"/>
              <a:t>ROS-compatible</a:t>
            </a:r>
            <a:r>
              <a:rPr lang="en-US" sz="2000" dirty="0"/>
              <a:t> control via </a:t>
            </a:r>
            <a:r>
              <a:rPr lang="en-US" sz="2000" b="1" dirty="0"/>
              <a:t>PC or </a:t>
            </a:r>
            <a:r>
              <a:rPr lang="en-US" sz="2000" b="1" dirty="0" err="1"/>
              <a:t>OpenCR</a:t>
            </a:r>
            <a:r>
              <a:rPr lang="en-US" sz="2000" dirty="0"/>
              <a:t>.</a:t>
            </a:r>
          </a:p>
          <a:p>
            <a:pPr marL="0" indent="0" algn="ctr">
              <a:buNone/>
            </a:pPr>
            <a:endParaRPr lang="en-US" sz="2000" dirty="0"/>
          </a:p>
        </p:txBody>
      </p:sp>
      <p:sp>
        <p:nvSpPr>
          <p:cNvPr id="5" name="TextBox 4">
            <a:extLst>
              <a:ext uri="{FF2B5EF4-FFF2-40B4-BE49-F238E27FC236}">
                <a16:creationId xmlns:a16="http://schemas.microsoft.com/office/drawing/2014/main" id="{B749ED80-F47F-696A-1048-C046BC06F397}"/>
              </a:ext>
            </a:extLst>
          </p:cNvPr>
          <p:cNvSpPr txBox="1"/>
          <p:nvPr/>
        </p:nvSpPr>
        <p:spPr>
          <a:xfrm>
            <a:off x="1163492" y="1408940"/>
            <a:ext cx="9886920" cy="2270175"/>
          </a:xfrm>
          <a:prstGeom prst="rect">
            <a:avLst/>
          </a:prstGeom>
        </p:spPr>
        <p:txBody>
          <a:bodyPr vert="horz" lIns="91440" tIns="45720" rIns="91440" bIns="45720" rtlCol="0">
            <a:normAutofit/>
          </a:bodyPr>
          <a:lstStyle/>
          <a:p>
            <a:pPr algn="ctr">
              <a:lnSpc>
                <a:spcPct val="90000"/>
              </a:lnSpc>
              <a:spcAft>
                <a:spcPts val="600"/>
              </a:spcAft>
            </a:pPr>
            <a:r>
              <a:rPr lang="en-US" sz="2400" dirty="0"/>
              <a:t>The </a:t>
            </a:r>
            <a:r>
              <a:rPr lang="en-US" sz="2400" b="1" dirty="0" err="1"/>
              <a:t>OpenMANIPULATOR</a:t>
            </a:r>
            <a:r>
              <a:rPr lang="en-US" sz="2400" b="1" dirty="0"/>
              <a:t>-X Quick Start Guide</a:t>
            </a:r>
            <a:r>
              <a:rPr lang="en-US" sz="2400" dirty="0"/>
              <a:t> provides step-by-step instructions for setting up and operating the robotic arm using either </a:t>
            </a:r>
            <a:r>
              <a:rPr lang="en-US" sz="2400" b="1" dirty="0"/>
              <a:t>ROS Noetic on Ubuntu 20.04</a:t>
            </a:r>
            <a:r>
              <a:rPr lang="en-US" sz="2400" dirty="0"/>
              <a:t> (with a PC as the main controller) or </a:t>
            </a:r>
            <a:r>
              <a:rPr lang="en-US" sz="2400" b="1" dirty="0"/>
              <a:t>Arduino IDE with </a:t>
            </a:r>
            <a:r>
              <a:rPr lang="en-US" sz="2400" b="1" dirty="0" err="1"/>
              <a:t>OpenCR</a:t>
            </a:r>
            <a:r>
              <a:rPr lang="en-US" sz="2400" dirty="0"/>
              <a:t> (as a standalone setup), including software installation, hardware connection, communication setup via </a:t>
            </a:r>
            <a:r>
              <a:rPr lang="en-US" sz="2400" b="1" dirty="0"/>
              <a:t>U2D2 or </a:t>
            </a:r>
            <a:r>
              <a:rPr lang="en-US" sz="2400" b="1" dirty="0" err="1"/>
              <a:t>OpenCR</a:t>
            </a:r>
            <a:r>
              <a:rPr lang="en-US" sz="2400" dirty="0"/>
              <a:t>, and configuring the Processing GUI for easier control.</a:t>
            </a:r>
          </a:p>
        </p:txBody>
      </p:sp>
      <p:sp>
        <p:nvSpPr>
          <p:cNvPr id="7" name="TextBox 6">
            <a:extLst>
              <a:ext uri="{FF2B5EF4-FFF2-40B4-BE49-F238E27FC236}">
                <a16:creationId xmlns:a16="http://schemas.microsoft.com/office/drawing/2014/main" id="{C2BD8B2D-C529-55C8-CFD2-432F457FCD1A}"/>
              </a:ext>
            </a:extLst>
          </p:cNvPr>
          <p:cNvSpPr txBox="1"/>
          <p:nvPr/>
        </p:nvSpPr>
        <p:spPr>
          <a:xfrm>
            <a:off x="1940560" y="6308209"/>
            <a:ext cx="8971280" cy="369332"/>
          </a:xfrm>
          <a:prstGeom prst="rect">
            <a:avLst/>
          </a:prstGeom>
          <a:noFill/>
        </p:spPr>
        <p:txBody>
          <a:bodyPr wrap="square">
            <a:spAutoFit/>
          </a:bodyPr>
          <a:lstStyle/>
          <a:p>
            <a:pPr>
              <a:spcAft>
                <a:spcPts val="600"/>
              </a:spcAft>
            </a:pPr>
            <a:r>
              <a:rPr lang="en-US" dirty="0">
                <a:hlinkClick r:id="rId2"/>
              </a:rPr>
              <a:t>https://emanual.robotis.com/docs/en/platform/openmanipulator_x/quick_start_guide/</a:t>
            </a:r>
            <a:endParaRPr lang="en-US"/>
          </a:p>
        </p:txBody>
      </p:sp>
    </p:spTree>
    <p:extLst>
      <p:ext uri="{BB962C8B-B14F-4D97-AF65-F5344CB8AC3E}">
        <p14:creationId xmlns:p14="http://schemas.microsoft.com/office/powerpoint/2010/main" val="44337308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53</TotalTime>
  <Words>526</Words>
  <Application>Microsoft Macintosh PowerPoint</Application>
  <PresentationFormat>Widescreen</PresentationFormat>
  <Paragraphs>25</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Aptos</vt:lpstr>
      <vt:lpstr>Aptos Display</vt:lpstr>
      <vt:lpstr>Arial</vt:lpstr>
      <vt:lpstr>Posterama</vt:lpstr>
      <vt:lpstr>Office Theme</vt:lpstr>
      <vt:lpstr>Introduction to Robotics</vt:lpstr>
      <vt:lpstr>TurtleBot3 </vt:lpstr>
      <vt:lpstr>PowerPoint Presentation</vt:lpstr>
      <vt:lpstr>PowerPoint Presentation</vt:lpstr>
      <vt:lpstr>The TurtleBot3 comes in two models, Burger and Waffle Pi, with key differences in actuators, SBC, sensors, chassis, and remote controllers—Burger uses DYNAMIXEL XL430-W250-T, while Waffle Pi has DYNAMIXEL XM430-W210-T and includes a Raspberry Pi Camera v2.1 and Bluetooth/RC-100B remote controllers, making it more advanced and robust.</vt:lpstr>
      <vt:lpstr>Open manipulator X</vt:lpstr>
      <vt:lpstr>PowerPoint Presentation</vt:lpstr>
      <vt:lpstr>PowerPoint Presentation</vt:lpstr>
      <vt:lpstr>PowerPoint Presentation</vt:lpstr>
      <vt:lpstr> PiCar-X</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Ibrahim Waziri,A. Abubakar</dc:creator>
  <cp:lastModifiedBy>Ibrahim Waziri,A. Abubakar</cp:lastModifiedBy>
  <cp:revision>1</cp:revision>
  <dcterms:created xsi:type="dcterms:W3CDTF">2025-02-08T22:09:19Z</dcterms:created>
  <dcterms:modified xsi:type="dcterms:W3CDTF">2025-02-08T23:02:47Z</dcterms:modified>
</cp:coreProperties>
</file>

<file path=docProps/thumbnail.jpeg>
</file>